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1" r:id="rId4"/>
    <p:sldId id="272" r:id="rId5"/>
    <p:sldId id="265" r:id="rId6"/>
    <p:sldId id="276" r:id="rId7"/>
    <p:sldId id="279" r:id="rId8"/>
    <p:sldId id="277" r:id="rId9"/>
    <p:sldId id="266" r:id="rId10"/>
    <p:sldId id="273" r:id="rId11"/>
    <p:sldId id="274" r:id="rId12"/>
    <p:sldId id="275" r:id="rId13"/>
    <p:sldId id="27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8"/>
            <p14:sldId id="271"/>
            <p14:sldId id="272"/>
            <p14:sldId id="265"/>
            <p14:sldId id="276"/>
            <p14:sldId id="279"/>
            <p14:sldId id="277"/>
            <p14:sldId id="266"/>
            <p14:sldId id="273"/>
            <p14:sldId id="274"/>
            <p14:sldId id="275"/>
            <p14:sldId id="278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77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58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36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94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90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10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40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60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79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86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08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18.01.2019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18.01.2019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18.01.2019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18.01.2019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18.01.2019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ilebacon.com/how-can-team-members-help-become-an-effective-self-organizing-team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amitkpandeyece.blogspot.in/2012/09/business-school-selection-criteria-for_9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png"/><Relationship Id="rId7" Type="http://schemas.openxmlformats.org/officeDocument/2006/relationships/hyperlink" Target="https://www.aliem.com/2017/08/building-cohesive-residency-top-10-strategies-to-engage-resid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agilebacon.com/how-can-team-members-help-become-an-effective-self-organizing-tea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ilebacon.com/how-can-team-members-help-become-an-effective-self-organizing-team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libjournal.uncg.edu/jls/article/view/344/2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agilebacon.com/how-can-team-members-help-become-an-effective-self-organizing-te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ofaq.org/posts/2016/06/10-ways-edtech-tools-can-improve-the-learning-process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iustitia.com/2013/07/retrospective-betamax-and-copyright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Teoria_oczekiwa%C5%84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agilebacon.com/how-can-team-members-help-become-an-effective-self-organizing-team/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539700C7-461E-45FC-837A-85A3C20B0C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2874" y="2401287"/>
            <a:ext cx="4966252" cy="341429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Środowiska edukacyjne sprzyjające kształtowaniu umiejętności uczenia się.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7200" dirty="0"/>
              <a:t>Metody pracy nauczyciela</a:t>
            </a:r>
          </a:p>
          <a:p>
            <a:pPr marL="0" indent="0" algn="ctr">
              <a:buNone/>
            </a:pPr>
            <a:endParaRPr lang="pl-PL" sz="6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AF76E6-BE5A-4B38-B933-5550776929DC}"/>
              </a:ext>
            </a:extLst>
          </p:cNvPr>
          <p:cNvSpPr txBox="1"/>
          <p:nvPr/>
        </p:nvSpPr>
        <p:spPr>
          <a:xfrm>
            <a:off x="1609725" y="6647824"/>
            <a:ext cx="604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://agilebacon.com/how-can-team-members-help-become-an-effective-self-organizing-team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5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Środowiska edukacyjne sprzyjające kształtowaniu umiejętności uczenia się.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7200" dirty="0"/>
              <a:t>Indywidualizacja nauczania</a:t>
            </a:r>
          </a:p>
          <a:p>
            <a:pPr marL="0" indent="0" algn="ctr">
              <a:buNone/>
            </a:pPr>
            <a:endParaRPr lang="pl-PL" sz="6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AF76E6-BE5A-4B38-B933-5550776929DC}"/>
              </a:ext>
            </a:extLst>
          </p:cNvPr>
          <p:cNvSpPr txBox="1"/>
          <p:nvPr/>
        </p:nvSpPr>
        <p:spPr>
          <a:xfrm>
            <a:off x="1609725" y="6647824"/>
            <a:ext cx="604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://agilebacon.com/how-can-team-members-help-become-an-effective-self-organizing-team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5" name="Obraz 4" descr="Obraz zawierający wewnątrz, stół, siedzi, podłoże&#10;&#10;Opis wygenerowany automatycznie">
            <a:extLst>
              <a:ext uri="{FF2B5EF4-FFF2-40B4-BE49-F238E27FC236}">
                <a16:creationId xmlns:a16="http://schemas.microsoft.com/office/drawing/2014/main" id="{6E2C7F30-E2B8-4E13-A71D-C150B6403A6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128722" y="1455130"/>
            <a:ext cx="5681375" cy="436045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wewnątrz, podłoże, stół, ściana&#10;&#10;Opis wygenerowany automatycznie">
            <a:extLst>
              <a:ext uri="{FF2B5EF4-FFF2-40B4-BE49-F238E27FC236}">
                <a16:creationId xmlns:a16="http://schemas.microsoft.com/office/drawing/2014/main" id="{B740BBED-3759-46EB-A68F-25ECBAF384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75130" y="2371626"/>
            <a:ext cx="5347761" cy="34439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Środowiska edukacyjne sprzyjające kształtowaniu umiejętności uczenia się.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7200" dirty="0"/>
              <a:t>Organizacja przestrzeni szkolnej</a:t>
            </a:r>
          </a:p>
          <a:p>
            <a:pPr marL="0" indent="0" algn="ctr">
              <a:buNone/>
            </a:pPr>
            <a:endParaRPr lang="pl-PL" sz="6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AF76E6-BE5A-4B38-B933-5550776929DC}"/>
              </a:ext>
            </a:extLst>
          </p:cNvPr>
          <p:cNvSpPr txBox="1"/>
          <p:nvPr/>
        </p:nvSpPr>
        <p:spPr>
          <a:xfrm>
            <a:off x="1609725" y="6647824"/>
            <a:ext cx="604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://agilebacon.com/how-can-team-members-help-become-an-effective-self-organizing-team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3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Ćwiczenia praktyczne.</a:t>
            </a:r>
          </a:p>
          <a:p>
            <a:pPr marL="0" indent="0" algn="ctr">
              <a:buNone/>
            </a:pPr>
            <a:r>
              <a:rPr lang="pl-PL" sz="4000" b="1" dirty="0"/>
              <a:t>1.Diagnoza pracy szkoły w kształtowaniu umiejętności uczenia się.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4000" b="1" dirty="0"/>
              <a:t>2.Projektujemy przyjazną uczeniu się salę lekcyjną.</a:t>
            </a:r>
          </a:p>
          <a:p>
            <a:pPr marL="0" indent="0" algn="ctr">
              <a:buNone/>
            </a:pPr>
            <a:endParaRPr lang="pl-PL" sz="6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AF76E6-BE5A-4B38-B933-5550776929DC}"/>
              </a:ext>
            </a:extLst>
          </p:cNvPr>
          <p:cNvSpPr txBox="1"/>
          <p:nvPr/>
        </p:nvSpPr>
        <p:spPr>
          <a:xfrm>
            <a:off x="1609725" y="6647824"/>
            <a:ext cx="604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://agilebacon.com/how-can-team-members-help-become-an-effective-self-organizing-team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5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4400" b="1" dirty="0"/>
              <a:t>Proces uczenia się i jego uwarunkowania</a:t>
            </a:r>
            <a:endParaRPr lang="pl-PL" sz="44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12" name="Obraz 11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F9D77C3E-08BE-41D1-A567-70777FEDE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77648" y="2129410"/>
            <a:ext cx="57150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457AAD5-A2FE-4363-99F0-4D0CBADF1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78194" y="1152526"/>
            <a:ext cx="10003233" cy="400129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53DD597-FC1C-4DC4-B426-7CAC4CD844D3}"/>
              </a:ext>
            </a:extLst>
          </p:cNvPr>
          <p:cNvSpPr txBox="1"/>
          <p:nvPr/>
        </p:nvSpPr>
        <p:spPr>
          <a:xfrm>
            <a:off x="1818968" y="5465917"/>
            <a:ext cx="82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http://biurokarier.dsw.edu.pl/pliki/asesor/BK/Artykuly/A.%20Jedrusik%202014.jpg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0988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53DD597-FC1C-4DC4-B426-7CAC4CD844D3}"/>
              </a:ext>
            </a:extLst>
          </p:cNvPr>
          <p:cNvSpPr txBox="1"/>
          <p:nvPr/>
        </p:nvSpPr>
        <p:spPr>
          <a:xfrm>
            <a:off x="1818968" y="5465917"/>
            <a:ext cx="820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 https://i.pinimg.com/originals/dd/ca/d7/ddcad72d2e6c651bff251ffebb78a4e4.png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72CB4D5-DC67-452F-B546-887D172B7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984" y="979964"/>
            <a:ext cx="6362700" cy="43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Taksonomia celów nauczania wg </a:t>
            </a:r>
            <a:r>
              <a:rPr lang="pl-PL" b="1" dirty="0" err="1"/>
              <a:t>Blooma</a:t>
            </a:r>
            <a:r>
              <a:rPr lang="pl-PL" b="1" dirty="0"/>
              <a:t> wyodrębnia 3 kategorie celów: </a:t>
            </a:r>
          </a:p>
          <a:p>
            <a:pPr marL="0" indent="0">
              <a:buNone/>
            </a:pPr>
            <a:r>
              <a:rPr lang="pl-PL" b="1" dirty="0"/>
              <a:t>1. Kognitywna: wiedza, rozumienie, zastosowanie, analiza, synteza, ewaluacja </a:t>
            </a:r>
          </a:p>
          <a:p>
            <a:pPr marL="0" indent="0">
              <a:buNone/>
            </a:pPr>
            <a:r>
              <a:rPr lang="pl-PL" b="1" dirty="0"/>
              <a:t>2. Afektywna – postrzeganie, działanie - reagowanie, wartościowanie, organizacja – systematyzacja wartości, selekcja własnego systemu wartości </a:t>
            </a:r>
          </a:p>
          <a:p>
            <a:pPr marL="0" indent="0">
              <a:buNone/>
            </a:pPr>
            <a:r>
              <a:rPr lang="pl-PL" b="1" dirty="0"/>
              <a:t>3. Psychomotoryczna – percepcja, dyspozycja – ruchy podstawowe, działanie kierowane – zdolności percepcyjne i fizyczne, automatyzacja, działanie holistyczne.</a:t>
            </a:r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Podmiotowość i autonomia ucznia</a:t>
            </a:r>
          </a:p>
          <a:p>
            <a:pPr marL="0" indent="0" algn="ctr">
              <a:buNone/>
            </a:pPr>
            <a:endParaRPr lang="pl-PL" sz="5400" b="1" dirty="0"/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 descr="Obraz zawierający osoba, ściana, wewnątrz, młode&#10;&#10;Opis wygenerowany automatycznie">
            <a:extLst>
              <a:ext uri="{FF2B5EF4-FFF2-40B4-BE49-F238E27FC236}">
                <a16:creationId xmlns:a16="http://schemas.microsoft.com/office/drawing/2014/main" id="{27C91EE3-415A-4A64-8E2D-B130DD24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05502" y="2015110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3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Podmiotowość i autonomia ucznia</a:t>
            </a:r>
          </a:p>
          <a:p>
            <a:pPr marL="0" indent="0" algn="ctr">
              <a:buNone/>
            </a:pPr>
            <a:endParaRPr lang="pl-PL" sz="5400" b="1" dirty="0"/>
          </a:p>
          <a:p>
            <a:pPr marL="0" indent="0" algn="ctr">
              <a:buNone/>
            </a:pPr>
            <a:r>
              <a:rPr lang="pl-PL" sz="5400" b="1" dirty="0"/>
              <a:t>Inteligencje wielorakie Howarda Gardnera.</a:t>
            </a:r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3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Motywacje i emocje, możliwości </a:t>
            </a:r>
          </a:p>
          <a:p>
            <a:pPr marL="0" indent="0" algn="ctr">
              <a:buNone/>
            </a:pPr>
            <a:r>
              <a:rPr lang="pl-PL" sz="3200" b="1" dirty="0"/>
              <a:t>i ograniczenia zdolności człowieka do przyswajania wiedzy.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 descr="nie">
            <a:extLst>
              <a:ext uri="{FF2B5EF4-FFF2-40B4-BE49-F238E27FC236}">
                <a16:creationId xmlns:a16="http://schemas.microsoft.com/office/drawing/2014/main" id="{4591D54C-D26D-4893-855D-0F5290D60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99430" y="2408903"/>
            <a:ext cx="7727143" cy="32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447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Środowiska edukacyjne sprzyjające kształtowaniu umiejętności uczenia się.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7200" dirty="0"/>
              <a:t>Praca zespołowa</a:t>
            </a:r>
          </a:p>
          <a:p>
            <a:pPr marL="0" indent="0" algn="ctr">
              <a:buNone/>
            </a:pPr>
            <a:endParaRPr lang="pl-PL" sz="6000" dirty="0"/>
          </a:p>
        </p:txBody>
      </p:sp>
      <p:pic>
        <p:nvPicPr>
          <p:cNvPr id="10" name="Obraz 9" descr="Obraz zawierający odzież&#10;&#10;Opis wygenerowany automatycznie">
            <a:extLst>
              <a:ext uri="{FF2B5EF4-FFF2-40B4-BE49-F238E27FC236}">
                <a16:creationId xmlns:a16="http://schemas.microsoft.com/office/drawing/2014/main" id="{F56AF971-2DC8-4CF7-B79C-6769992510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3493" y="1946334"/>
            <a:ext cx="6003191" cy="35874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AF76E6-BE5A-4B38-B933-5550776929DC}"/>
              </a:ext>
            </a:extLst>
          </p:cNvPr>
          <p:cNvSpPr txBox="1"/>
          <p:nvPr/>
        </p:nvSpPr>
        <p:spPr>
          <a:xfrm>
            <a:off x="1609725" y="6647824"/>
            <a:ext cx="604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agilebacon.com/how-can-team-members-help-become-an-effective-self-organizing-team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1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298</Words>
  <Application>Microsoft Office PowerPoint</Application>
  <PresentationFormat>Panoramiczny</PresentationFormat>
  <Paragraphs>62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47</cp:revision>
  <dcterms:created xsi:type="dcterms:W3CDTF">2018-12-02T13:14:09Z</dcterms:created>
  <dcterms:modified xsi:type="dcterms:W3CDTF">2019-01-18T23:10:50Z</dcterms:modified>
</cp:coreProperties>
</file>